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3" r:id="rId1"/>
  </p:sldMasterIdLst>
  <p:notesMasterIdLst>
    <p:notesMasterId r:id="rId5"/>
  </p:notesMasterIdLst>
  <p:sldIdLst>
    <p:sldId id="426" r:id="rId2"/>
    <p:sldId id="425" r:id="rId3"/>
    <p:sldId id="424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4F7"/>
    <a:srgbClr val="FE702E"/>
    <a:srgbClr val="00030C"/>
    <a:srgbClr val="1D2228"/>
    <a:srgbClr val="FD702E"/>
    <a:srgbClr val="0007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89"/>
    <p:restoredTop sz="63584"/>
  </p:normalViewPr>
  <p:slideViewPr>
    <p:cSldViewPr snapToGrid="0">
      <p:cViewPr varScale="1">
        <p:scale>
          <a:sx n="114" d="100"/>
          <a:sy n="114" d="100"/>
        </p:scale>
        <p:origin x="17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0EC7B1-2340-6A42-AE5F-5ED116218ADB}" type="datetimeFigureOut">
              <a:rPr lang="de-DE" smtClean="0"/>
              <a:t>18.09.18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38F9AF-896C-D74E-A21B-D827B2C95D1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6119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38F9AF-896C-D74E-A21B-D827B2C95D18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4149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38F9AF-896C-D74E-A21B-D827B2C95D18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16174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38F9AF-896C-D74E-A21B-D827B2C95D18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1960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4DE62-DD6D-634E-971C-DA4D12151A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F2F7F5-DFE4-004B-9147-FF99B4525F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4E5ED-DD20-034E-B1D4-73A1177F4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C2F39-AE09-584C-B503-2CD2B5131234}" type="datetimeFigureOut">
              <a:rPr lang="de-DE" smtClean="0"/>
              <a:t>18.09.18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18C049-14A3-2F4D-875C-462B84D21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A2F4A-26CA-2948-B7A2-916E2FFAC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5432D-5F66-E84A-839D-11C61733AE7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1707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CDEA8-2A85-7641-AAB6-354B2938E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968B79-41D3-0641-929A-C99382B86B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036C9-85A3-DB40-9438-6692FAEF1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C2F39-AE09-584C-B503-2CD2B5131234}" type="datetimeFigureOut">
              <a:rPr lang="de-DE" smtClean="0"/>
              <a:t>18.09.18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08AE95-6EAC-D547-BB3A-9C4058F94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5577E6-EE09-A247-B8BA-8CF1D8EA4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5432D-5F66-E84A-839D-11C61733AE7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1083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9F0374-8F21-504F-B0B4-94B0DA3D00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90080C-8A2D-8C4C-AFCA-24597810CD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27480-DDC7-EA4D-836B-EDFF2B1FD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C2F39-AE09-584C-B503-2CD2B5131234}" type="datetimeFigureOut">
              <a:rPr lang="de-DE" smtClean="0"/>
              <a:t>18.09.18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F8212-E8DE-5341-B1C2-2F8B6D33E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FA26A0-73DA-1349-80B7-11EC38900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5432D-5F66-E84A-839D-11C61733AE7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11236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elfoli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d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9684" y="-85725"/>
            <a:ext cx="2707609" cy="710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9120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44047" y="-57153"/>
            <a:ext cx="3162299" cy="711517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foli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1">
            <a:extLst>
              <a:ext uri="{FF2B5EF4-FFF2-40B4-BE49-F238E27FC236}">
                <a16:creationId xmlns:a16="http://schemas.microsoft.com/office/drawing/2014/main" id="{BEBD58C7-29A5-468C-9759-81935BBCF1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8951" t="34966" r="21992" b="45932"/>
          <a:stretch/>
        </p:blipFill>
        <p:spPr>
          <a:xfrm>
            <a:off x="898738" y="960810"/>
            <a:ext cx="2248726" cy="615726"/>
          </a:xfrm>
          <a:prstGeom prst="rect">
            <a:avLst/>
          </a:prstGeom>
        </p:spPr>
      </p:pic>
      <p:sp>
        <p:nvSpPr>
          <p:cNvPr id="3" name="Titel 1"/>
          <p:cNvSpPr>
            <a:spLocks noGrp="1"/>
          </p:cNvSpPr>
          <p:nvPr>
            <p:ph type="ctrTitle"/>
          </p:nvPr>
        </p:nvSpPr>
        <p:spPr>
          <a:xfrm>
            <a:off x="972670" y="1917641"/>
            <a:ext cx="9144000" cy="1630763"/>
          </a:xfrm>
        </p:spPr>
        <p:txBody>
          <a:bodyPr anchor="b"/>
          <a:lstStyle>
            <a:lvl1pPr algn="l">
              <a:defRPr sz="6000" b="1" i="0" baseline="0">
                <a:solidFill>
                  <a:schemeClr val="bg1"/>
                </a:solidFill>
                <a:latin typeface="lato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4" name="Untertitel 2"/>
          <p:cNvSpPr>
            <a:spLocks noGrp="1"/>
          </p:cNvSpPr>
          <p:nvPr>
            <p:ph type="subTitle" idx="1"/>
          </p:nvPr>
        </p:nvSpPr>
        <p:spPr>
          <a:xfrm>
            <a:off x="972670" y="3864466"/>
            <a:ext cx="9144000" cy="1130907"/>
          </a:xfrm>
        </p:spPr>
        <p:txBody>
          <a:bodyPr/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lato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pic>
        <p:nvPicPr>
          <p:cNvPr id="6" name="Bild 5"/>
          <p:cNvPicPr>
            <a:picLocks noChangeAspect="1"/>
          </p:cNvPicPr>
          <p:nvPr userDrawn="1"/>
        </p:nvPicPr>
        <p:blipFill rotWithShape="1">
          <a:blip r:embed="rId3"/>
          <a:srcRect r="45103"/>
          <a:stretch/>
        </p:blipFill>
        <p:spPr>
          <a:xfrm>
            <a:off x="8095289" y="237595"/>
            <a:ext cx="4096711" cy="503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6798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685240"/>
            <a:ext cx="10515600" cy="455146"/>
          </a:xfrm>
        </p:spPr>
        <p:txBody>
          <a:bodyPr>
            <a:normAutofit/>
          </a:bodyPr>
          <a:lstStyle>
            <a:lvl1pPr>
              <a:defRPr sz="4000" b="1" i="0" baseline="0">
                <a:latin typeface="lato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elfolie"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/>
          </p:cNvPicPr>
          <p:nvPr userDrawn="1"/>
        </p:nvPicPr>
        <p:blipFill rotWithShape="1">
          <a:blip r:embed="rId2"/>
          <a:srcRect t="11551" r="17032" b="6011"/>
          <a:stretch/>
        </p:blipFill>
        <p:spPr>
          <a:xfrm>
            <a:off x="8661712" y="0"/>
            <a:ext cx="3530288" cy="6858000"/>
          </a:xfrm>
          <a:prstGeom prst="rect">
            <a:avLst/>
          </a:prstGeom>
        </p:spPr>
      </p:pic>
      <p:pic>
        <p:nvPicPr>
          <p:cNvPr id="10" name="Bild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512200" y="6273292"/>
            <a:ext cx="1104900" cy="398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461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5B1E2-50C3-AA49-B176-AC796DF5A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9A11D8-E5EF-AF42-A7DD-57359F2DE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D9FCE9-4FEC-3846-AC4C-3F28E6403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C2F39-AE09-584C-B503-2CD2B5131234}" type="datetimeFigureOut">
              <a:rPr lang="de-DE" smtClean="0"/>
              <a:t>18.09.18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60111-57C2-8B4A-9206-D963ABD06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85AFB-E5A9-FF45-B764-9B44F32CE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5432D-5F66-E84A-839D-11C61733AE7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6136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C4E1D-12A8-9F44-9C87-F3BB589BA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55954-2B60-5545-9033-E98F9B54CA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56797-763A-AB4E-8FBB-0F916D35C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C2F39-AE09-584C-B503-2CD2B5131234}" type="datetimeFigureOut">
              <a:rPr lang="de-DE" smtClean="0"/>
              <a:t>18.09.18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35025-5468-1A45-895E-17D741DED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EBF10D-1F93-7948-A4C9-ADB5A159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5432D-5F66-E84A-839D-11C61733AE7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7031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1787E-5C91-E049-BBE3-4122CB79A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3DB9D-F2F9-4D44-B8FF-F0D15612BC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3F70FB-71F3-914C-A573-689790C24A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5EAF3C-79FF-8048-8D22-5CB8FF7CB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C2F39-AE09-584C-B503-2CD2B5131234}" type="datetimeFigureOut">
              <a:rPr lang="de-DE" smtClean="0"/>
              <a:t>18.09.18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82BFD-1730-9242-90A1-9C3484A55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359BDE-18A2-CB45-A0E4-A45FAD14B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5432D-5F66-E84A-839D-11C61733AE7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977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12D94-B28A-F044-9BE3-91BF6F5E1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3BFE6C-F83A-1C47-B65D-A9598C77C7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29091C-C94D-8642-BA9C-827FE97541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215F33-47AB-194D-95C3-4C72E6C89D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0F9766-5553-2941-9B3E-0AFC252F08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5F0CC2-CB25-124D-B992-FA5A2134B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C2F39-AE09-584C-B503-2CD2B5131234}" type="datetimeFigureOut">
              <a:rPr lang="de-DE" smtClean="0"/>
              <a:t>18.09.18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1FA7B0-B2C6-534E-ADFA-D80371AB8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DF505A-9692-F74B-AAE3-321409153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5432D-5F66-E84A-839D-11C61733AE7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2922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38E2E-1C72-A048-A662-66174865C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FB7277-56C5-0B4B-81EB-EC4EAEA7F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C2F39-AE09-584C-B503-2CD2B5131234}" type="datetimeFigureOut">
              <a:rPr lang="de-DE" smtClean="0"/>
              <a:t>18.09.18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B038CE-8454-A840-8720-65EA5DFDC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F41842-6AED-6242-BFE8-CB331DC6F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5432D-5F66-E84A-839D-11C61733AE7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308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00312B-0B5B-FA44-8085-029E8FA9F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C2F39-AE09-584C-B503-2CD2B5131234}" type="datetimeFigureOut">
              <a:rPr lang="de-DE" smtClean="0"/>
              <a:t>18.09.18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76AA32-1F35-B543-A666-552522B27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02A396-24C5-7D47-B462-DDA9D6AFB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5432D-5F66-E84A-839D-11C61733AE7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8148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20C38-D6F6-6442-9AD3-7E8B46DEE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5EBB7-3528-6C4B-BDB0-01F359DA2C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AE5E33-DAC3-D947-AA92-A15BBC57CB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B33C90-9901-BA49-8805-B866D1BAA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C2F39-AE09-584C-B503-2CD2B5131234}" type="datetimeFigureOut">
              <a:rPr lang="de-DE" smtClean="0"/>
              <a:t>18.09.18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EF033C-F9DA-BA43-ADE8-8E8B42462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8F3322-2AEC-BB45-B158-E83961DA7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5432D-5F66-E84A-839D-11C61733AE7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6209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C65BF-1963-8640-A8ED-9690074CC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14100E-FCD8-0E48-8980-134FD8CC9F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FE0DAF-7C39-7345-A4E5-8C2280881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BEF9E0-C3B1-FD43-81CB-6DF3A64EB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C2F39-AE09-584C-B503-2CD2B5131234}" type="datetimeFigureOut">
              <a:rPr lang="de-DE" smtClean="0"/>
              <a:t>18.09.18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9C22A3-AA78-1547-9649-9D2F49BC7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66B4-9A38-4E43-A2A8-422D64E94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5432D-5F66-E84A-839D-11C61733AE7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8018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D9A709-97C0-1A41-A42F-C4F990AC3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7F3DFF-6A35-F349-9EAA-1E43578D63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438A3-9650-4D43-8EE0-57284BE5A7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C2F39-AE09-584C-B503-2CD2B5131234}" type="datetimeFigureOut">
              <a:rPr lang="de-DE" smtClean="0"/>
              <a:t>18.09.18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09ADA-BD09-1E45-AD3E-B8E98FF0B6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5A075A-4B9E-EB4C-84EC-331C8CD739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5432D-5F66-E84A-839D-11C61733AE7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573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660" r:id="rId13"/>
    <p:sldLayoutId id="2147483665" r:id="rId14"/>
    <p:sldLayoutId id="2147483664" r:id="rId15"/>
    <p:sldLayoutId id="2147483670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8.gif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2">
            <a:extLst>
              <a:ext uri="{FF2B5EF4-FFF2-40B4-BE49-F238E27FC236}">
                <a16:creationId xmlns:a16="http://schemas.microsoft.com/office/drawing/2014/main" id="{B9239C87-7106-6E42-B978-DF0BA9A7F5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212" y="1654905"/>
            <a:ext cx="7126115" cy="4245429"/>
          </a:xfrm>
          <a:prstGeom prst="rect">
            <a:avLst/>
          </a:prstGeom>
          <a:solidFill>
            <a:srgbClr val="F6F4F7"/>
          </a:solidFill>
          <a:effectLst>
            <a:outerShdw blurRad="50800" dist="50800" dir="5400000" algn="ctr" rotWithShape="0">
              <a:schemeClr val="bg2">
                <a:alpha val="9000"/>
              </a:scheme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35C438-6694-0D4E-B69F-CF6532C506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3029" y="1654905"/>
            <a:ext cx="2092530" cy="1066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3823E7-0AE3-B640-9038-873A4FD6DE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4904" y="3302405"/>
            <a:ext cx="2529832" cy="83611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F0EAB3-1040-C347-8CCC-3298806544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03029" y="4719316"/>
            <a:ext cx="1196791" cy="1181018"/>
          </a:xfrm>
          <a:prstGeom prst="rect">
            <a:avLst/>
          </a:prstGeom>
        </p:spPr>
      </p:pic>
      <p:sp>
        <p:nvSpPr>
          <p:cNvPr id="7" name="Titel 3">
            <a:extLst>
              <a:ext uri="{FF2B5EF4-FFF2-40B4-BE49-F238E27FC236}">
                <a16:creationId xmlns:a16="http://schemas.microsoft.com/office/drawing/2014/main" id="{0CFEB5B6-A20E-E94F-A4C2-6B4057FC6720}"/>
              </a:ext>
            </a:extLst>
          </p:cNvPr>
          <p:cNvSpPr txBox="1">
            <a:spLocks/>
          </p:cNvSpPr>
          <p:nvPr/>
        </p:nvSpPr>
        <p:spPr>
          <a:xfrm>
            <a:off x="884890" y="803572"/>
            <a:ext cx="9310669" cy="1274854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dirty="0" err="1">
                <a:ln>
                  <a:noFill/>
                </a:ln>
                <a:effectLst/>
                <a:uLnTx/>
                <a:uFillTx/>
                <a:latin typeface="Lato" panose="020F0502020204030203" pitchFamily="34" charset="0"/>
                <a:ea typeface="Lato Heavy" charset="0"/>
                <a:cs typeface="Lato Heavy" charset="0"/>
              </a:rPr>
              <a:t>SMACC.io</a:t>
            </a:r>
            <a:endParaRPr kumimoji="0" lang="en-US" sz="3600" b="1" i="0" u="none" strike="noStrike" kern="1200" cap="none" spc="0" normalizeH="0" baseline="0" dirty="0">
              <a:ln>
                <a:noFill/>
              </a:ln>
              <a:effectLst/>
              <a:uLnTx/>
              <a:uFillTx/>
              <a:latin typeface="Lato" panose="020F0502020204030203" pitchFamily="34" charset="0"/>
              <a:ea typeface="Lato Heavy" charset="0"/>
              <a:cs typeface="Lato Heavy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968796-9A39-6245-BA4E-D3E1D1EAB1E6}"/>
              </a:ext>
            </a:extLst>
          </p:cNvPr>
          <p:cNvSpPr txBox="1"/>
          <p:nvPr/>
        </p:nvSpPr>
        <p:spPr>
          <a:xfrm>
            <a:off x="394855" y="47798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 fontScale="250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509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32">
            <a:extLst>
              <a:ext uri="{FF2B5EF4-FFF2-40B4-BE49-F238E27FC236}">
                <a16:creationId xmlns:a16="http://schemas.microsoft.com/office/drawing/2014/main" id="{298B6549-46EE-4C7B-89D4-089EF455348E}"/>
              </a:ext>
            </a:extLst>
          </p:cNvPr>
          <p:cNvSpPr/>
          <p:nvPr/>
        </p:nvSpPr>
        <p:spPr>
          <a:xfrm>
            <a:off x="956438" y="5074538"/>
            <a:ext cx="215999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>
                <a:ln>
                  <a:noFill/>
                </a:ln>
                <a:effectLst/>
                <a:uLnTx/>
                <a:uFillTx/>
                <a:latin typeface="Lato" charset="0"/>
                <a:ea typeface="Lato" charset="0"/>
                <a:cs typeface="Lato" charset="0"/>
              </a:rPr>
              <a:t>Processing time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>
                <a:ln>
                  <a:noFill/>
                </a:ln>
                <a:effectLst/>
                <a:uLnTx/>
                <a:uFillTx/>
                <a:latin typeface="Lato" charset="0"/>
                <a:ea typeface="Lato" charset="0"/>
                <a:cs typeface="Lato" charset="0"/>
              </a:rPr>
              <a:t>per invoice</a:t>
            </a:r>
          </a:p>
        </p:txBody>
      </p:sp>
      <p:sp>
        <p:nvSpPr>
          <p:cNvPr id="13" name="Rechteck 35">
            <a:extLst>
              <a:ext uri="{FF2B5EF4-FFF2-40B4-BE49-F238E27FC236}">
                <a16:creationId xmlns:a16="http://schemas.microsoft.com/office/drawing/2014/main" id="{ACAA3E88-768A-49D0-8D5E-F89FB5A6BEF5}"/>
              </a:ext>
            </a:extLst>
          </p:cNvPr>
          <p:cNvSpPr/>
          <p:nvPr/>
        </p:nvSpPr>
        <p:spPr>
          <a:xfrm>
            <a:off x="3799117" y="5074538"/>
            <a:ext cx="254678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>
                <a:ln>
                  <a:noFill/>
                </a:ln>
                <a:effectLst/>
                <a:uLnTx/>
                <a:uFillTx/>
                <a:latin typeface="Lato" charset="0"/>
                <a:ea typeface="Lato" charset="0"/>
                <a:cs typeface="Lato" charset="0"/>
              </a:rPr>
              <a:t>Processing costs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>
                <a:ln>
                  <a:noFill/>
                </a:ln>
                <a:effectLst/>
                <a:uLnTx/>
                <a:uFillTx/>
                <a:latin typeface="Lato" charset="0"/>
                <a:ea typeface="Lato" charset="0"/>
                <a:cs typeface="Lato" charset="0"/>
              </a:rPr>
              <a:t>Per invoice</a:t>
            </a:r>
          </a:p>
        </p:txBody>
      </p:sp>
      <p:sp>
        <p:nvSpPr>
          <p:cNvPr id="14" name="Rechteck 39">
            <a:extLst>
              <a:ext uri="{FF2B5EF4-FFF2-40B4-BE49-F238E27FC236}">
                <a16:creationId xmlns:a16="http://schemas.microsoft.com/office/drawing/2014/main" id="{D9126CC8-6F57-4ADB-9485-4DB47B1DFDA6}"/>
              </a:ext>
            </a:extLst>
          </p:cNvPr>
          <p:cNvSpPr/>
          <p:nvPr/>
        </p:nvSpPr>
        <p:spPr>
          <a:xfrm>
            <a:off x="6760825" y="5064538"/>
            <a:ext cx="25467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>
                <a:ln>
                  <a:noFill/>
                </a:ln>
                <a:effectLst/>
                <a:uLnTx/>
                <a:uFillTx/>
                <a:latin typeface="Lato" charset="0"/>
                <a:ea typeface="Lato" charset="0"/>
                <a:cs typeface="Lato" charset="0"/>
              </a:rPr>
              <a:t>Error rates</a:t>
            </a:r>
          </a:p>
        </p:txBody>
      </p:sp>
      <p:sp>
        <p:nvSpPr>
          <p:cNvPr id="15" name="Rechteck 3">
            <a:extLst>
              <a:ext uri="{FF2B5EF4-FFF2-40B4-BE49-F238E27FC236}">
                <a16:creationId xmlns:a16="http://schemas.microsoft.com/office/drawing/2014/main" id="{BE36FEEC-8DD1-4684-A5A7-C020C0B011AE}"/>
              </a:ext>
            </a:extLst>
          </p:cNvPr>
          <p:cNvSpPr/>
          <p:nvPr/>
        </p:nvSpPr>
        <p:spPr>
          <a:xfrm>
            <a:off x="1280743" y="2992081"/>
            <a:ext cx="432000" cy="15700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hteck 45">
            <a:extLst>
              <a:ext uri="{FF2B5EF4-FFF2-40B4-BE49-F238E27FC236}">
                <a16:creationId xmlns:a16="http://schemas.microsoft.com/office/drawing/2014/main" id="{2A53220D-8995-48E7-979D-F84A37F5EB0E}"/>
              </a:ext>
            </a:extLst>
          </p:cNvPr>
          <p:cNvSpPr/>
          <p:nvPr/>
        </p:nvSpPr>
        <p:spPr>
          <a:xfrm>
            <a:off x="2474692" y="4492210"/>
            <a:ext cx="432000" cy="62803"/>
          </a:xfrm>
          <a:prstGeom prst="rect">
            <a:avLst/>
          </a:prstGeom>
          <a:solidFill>
            <a:srgbClr val="FE7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hteck 46">
            <a:extLst>
              <a:ext uri="{FF2B5EF4-FFF2-40B4-BE49-F238E27FC236}">
                <a16:creationId xmlns:a16="http://schemas.microsoft.com/office/drawing/2014/main" id="{4ACE8EC3-69B6-4032-B3D1-81A7AFB6EBA8}"/>
              </a:ext>
            </a:extLst>
          </p:cNvPr>
          <p:cNvSpPr/>
          <p:nvPr/>
        </p:nvSpPr>
        <p:spPr>
          <a:xfrm>
            <a:off x="4257989" y="2984933"/>
            <a:ext cx="432000" cy="15700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hteck 47">
            <a:extLst>
              <a:ext uri="{FF2B5EF4-FFF2-40B4-BE49-F238E27FC236}">
                <a16:creationId xmlns:a16="http://schemas.microsoft.com/office/drawing/2014/main" id="{75650537-A3A8-44B2-B605-5B88FC45CD0F}"/>
              </a:ext>
            </a:extLst>
          </p:cNvPr>
          <p:cNvSpPr/>
          <p:nvPr/>
        </p:nvSpPr>
        <p:spPr>
          <a:xfrm>
            <a:off x="5435004" y="4240997"/>
            <a:ext cx="432000" cy="314016"/>
          </a:xfrm>
          <a:prstGeom prst="rect">
            <a:avLst/>
          </a:prstGeom>
          <a:solidFill>
            <a:srgbClr val="FE7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hteck 48">
            <a:extLst>
              <a:ext uri="{FF2B5EF4-FFF2-40B4-BE49-F238E27FC236}">
                <a16:creationId xmlns:a16="http://schemas.microsoft.com/office/drawing/2014/main" id="{ACC788ED-547D-44A6-BDFC-AD191D0914EB}"/>
              </a:ext>
            </a:extLst>
          </p:cNvPr>
          <p:cNvSpPr/>
          <p:nvPr/>
        </p:nvSpPr>
        <p:spPr>
          <a:xfrm>
            <a:off x="7166415" y="2984933"/>
            <a:ext cx="432000" cy="15700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hteck 49">
            <a:extLst>
              <a:ext uri="{FF2B5EF4-FFF2-40B4-BE49-F238E27FC236}">
                <a16:creationId xmlns:a16="http://schemas.microsoft.com/office/drawing/2014/main" id="{58ACE058-F8F1-4435-9BF9-60D4690B55EA}"/>
              </a:ext>
            </a:extLst>
          </p:cNvPr>
          <p:cNvSpPr/>
          <p:nvPr/>
        </p:nvSpPr>
        <p:spPr>
          <a:xfrm>
            <a:off x="8373924" y="4036888"/>
            <a:ext cx="432000" cy="518126"/>
          </a:xfrm>
          <a:prstGeom prst="rect">
            <a:avLst/>
          </a:prstGeom>
          <a:solidFill>
            <a:srgbClr val="FE7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4" name="Gerade Verbindung 5">
            <a:extLst>
              <a:ext uri="{FF2B5EF4-FFF2-40B4-BE49-F238E27FC236}">
                <a16:creationId xmlns:a16="http://schemas.microsoft.com/office/drawing/2014/main" id="{252C4F0F-0D6D-4C4D-9994-8C8A73AE1FFA}"/>
              </a:ext>
            </a:extLst>
          </p:cNvPr>
          <p:cNvCxnSpPr/>
          <p:nvPr/>
        </p:nvCxnSpPr>
        <p:spPr>
          <a:xfrm>
            <a:off x="1032617" y="4555014"/>
            <a:ext cx="9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hteck 56">
            <a:extLst>
              <a:ext uri="{FF2B5EF4-FFF2-40B4-BE49-F238E27FC236}">
                <a16:creationId xmlns:a16="http://schemas.microsoft.com/office/drawing/2014/main" id="{6316F95B-6A2C-42CA-91B1-1B39ADC9E655}"/>
              </a:ext>
            </a:extLst>
          </p:cNvPr>
          <p:cNvSpPr/>
          <p:nvPr/>
        </p:nvSpPr>
        <p:spPr>
          <a:xfrm>
            <a:off x="884890" y="2279881"/>
            <a:ext cx="2304585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5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Lato Black" charset="0"/>
                <a:ea typeface="Lato Black" charset="0"/>
                <a:cs typeface="Lato Black" charset="0"/>
              </a:rPr>
              <a:t>12 </a:t>
            </a:r>
            <a:r>
              <a:rPr kumimoji="0" lang="de-DE" sz="3500" b="1" i="0" u="none" strike="noStrike" kern="1200" cap="none" spc="0" normalizeH="0" baseline="0" noProof="0" err="1">
                <a:ln>
                  <a:noFill/>
                </a:ln>
                <a:effectLst/>
                <a:uLnTx/>
                <a:uFillTx/>
                <a:latin typeface="Lato Black" charset="0"/>
                <a:ea typeface="Lato Black" charset="0"/>
                <a:cs typeface="Lato Black" charset="0"/>
              </a:rPr>
              <a:t>days</a:t>
            </a:r>
            <a:r>
              <a:rPr kumimoji="0" lang="de-DE" sz="35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Lato Black" charset="0"/>
                <a:ea typeface="Lato Black" charset="0"/>
                <a:cs typeface="Lato Black" charset="0"/>
              </a:rPr>
              <a:t> </a:t>
            </a:r>
            <a:endParaRPr kumimoji="0" lang="de-DE" sz="35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Lato" charset="0"/>
            </a:endParaRPr>
          </a:p>
        </p:txBody>
      </p:sp>
      <p:sp>
        <p:nvSpPr>
          <p:cNvPr id="26" name="Rechteck 57">
            <a:extLst>
              <a:ext uri="{FF2B5EF4-FFF2-40B4-BE49-F238E27FC236}">
                <a16:creationId xmlns:a16="http://schemas.microsoft.com/office/drawing/2014/main" id="{EDB354C9-EDCD-471B-B3F6-BD2C9FF58172}"/>
              </a:ext>
            </a:extLst>
          </p:cNvPr>
          <p:cNvSpPr/>
          <p:nvPr/>
        </p:nvSpPr>
        <p:spPr>
          <a:xfrm>
            <a:off x="1954153" y="3831886"/>
            <a:ext cx="23045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Lato Black" charset="0"/>
                <a:ea typeface="Lato Black" charset="0"/>
                <a:cs typeface="Lato Black" charset="0"/>
              </a:rPr>
              <a:t>0.5 </a:t>
            </a:r>
            <a:r>
              <a:rPr kumimoji="0" lang="de-DE" sz="3200" b="1" i="0" u="none" strike="noStrike" kern="1200" cap="none" spc="0" normalizeH="0" baseline="0" noProof="0" err="1">
                <a:ln>
                  <a:noFill/>
                </a:ln>
                <a:effectLst/>
                <a:uLnTx/>
                <a:uFillTx/>
                <a:latin typeface="Lato Black" charset="0"/>
                <a:ea typeface="Lato Black" charset="0"/>
                <a:cs typeface="Lato Black" charset="0"/>
              </a:rPr>
              <a:t>days</a:t>
            </a:r>
            <a:endParaRPr kumimoji="0" lang="de-DE" sz="32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Lato" charset="0"/>
            </a:endParaRPr>
          </a:p>
        </p:txBody>
      </p:sp>
      <p:sp>
        <p:nvSpPr>
          <p:cNvPr id="27" name="Rechteck 58">
            <a:extLst>
              <a:ext uri="{FF2B5EF4-FFF2-40B4-BE49-F238E27FC236}">
                <a16:creationId xmlns:a16="http://schemas.microsoft.com/office/drawing/2014/main" id="{4471AA38-4EB8-4EC2-9A29-5950283C7B20}"/>
              </a:ext>
            </a:extLst>
          </p:cNvPr>
          <p:cNvSpPr/>
          <p:nvPr/>
        </p:nvSpPr>
        <p:spPr>
          <a:xfrm>
            <a:off x="3593879" y="2279881"/>
            <a:ext cx="2304585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3500" b="1">
                <a:latin typeface="Lato Black" charset="0"/>
                <a:ea typeface="Lato Black" charset="0"/>
                <a:cs typeface="Lato Black" charset="0"/>
              </a:rPr>
              <a:t>&gt;</a:t>
            </a:r>
            <a:r>
              <a:rPr kumimoji="0" lang="de-DE" sz="35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Lato Black" charset="0"/>
                <a:ea typeface="Lato Black" charset="0"/>
                <a:cs typeface="Lato Black" charset="0"/>
              </a:rPr>
              <a:t>5 USD</a:t>
            </a:r>
            <a:endParaRPr kumimoji="0" lang="de-DE" sz="35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Lato" charset="0"/>
            </a:endParaRPr>
          </a:p>
        </p:txBody>
      </p:sp>
      <p:sp>
        <p:nvSpPr>
          <p:cNvPr id="28" name="Rechteck 59">
            <a:extLst>
              <a:ext uri="{FF2B5EF4-FFF2-40B4-BE49-F238E27FC236}">
                <a16:creationId xmlns:a16="http://schemas.microsoft.com/office/drawing/2014/main" id="{A4734DE8-944A-4EA3-B560-4212228D279F}"/>
              </a:ext>
            </a:extLst>
          </p:cNvPr>
          <p:cNvSpPr/>
          <p:nvPr/>
        </p:nvSpPr>
        <p:spPr>
          <a:xfrm>
            <a:off x="4855373" y="3674039"/>
            <a:ext cx="23045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Lato Black" charset="0"/>
                <a:ea typeface="Lato Black" charset="0"/>
                <a:cs typeface="Lato Black" charset="0"/>
              </a:rPr>
              <a:t>1.5 USD</a:t>
            </a:r>
            <a:endParaRPr kumimoji="0" lang="de-DE" sz="32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Lato" charset="0"/>
            </a:endParaRPr>
          </a:p>
        </p:txBody>
      </p:sp>
      <p:sp>
        <p:nvSpPr>
          <p:cNvPr id="29" name="Rechteck 60">
            <a:extLst>
              <a:ext uri="{FF2B5EF4-FFF2-40B4-BE49-F238E27FC236}">
                <a16:creationId xmlns:a16="http://schemas.microsoft.com/office/drawing/2014/main" id="{A72C349E-BF9A-44FA-90F5-3B28E5D44579}"/>
              </a:ext>
            </a:extLst>
          </p:cNvPr>
          <p:cNvSpPr/>
          <p:nvPr/>
        </p:nvSpPr>
        <p:spPr>
          <a:xfrm>
            <a:off x="7048099" y="2279881"/>
            <a:ext cx="2304585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5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Lato Black" charset="0"/>
                <a:ea typeface="Lato Black" charset="0"/>
                <a:cs typeface="Lato Black" charset="0"/>
              </a:rPr>
              <a:t>3 %</a:t>
            </a:r>
            <a:endParaRPr kumimoji="0" lang="de-DE" sz="35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Lato" charset="0"/>
            </a:endParaRPr>
          </a:p>
        </p:txBody>
      </p:sp>
      <p:sp>
        <p:nvSpPr>
          <p:cNvPr id="30" name="Rechteck 22">
            <a:extLst>
              <a:ext uri="{FF2B5EF4-FFF2-40B4-BE49-F238E27FC236}">
                <a16:creationId xmlns:a16="http://schemas.microsoft.com/office/drawing/2014/main" id="{C676E001-6DE1-4A31-BC59-E4AA65F3FCC2}"/>
              </a:ext>
            </a:extLst>
          </p:cNvPr>
          <p:cNvSpPr/>
          <p:nvPr/>
        </p:nvSpPr>
        <p:spPr>
          <a:xfrm>
            <a:off x="1060628" y="4562161"/>
            <a:ext cx="8490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Lato" charset="0"/>
                <a:ea typeface="Lato" charset="0"/>
                <a:cs typeface="Lato" charset="0"/>
              </a:rPr>
              <a:t>w/o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Lato" charset="0"/>
                <a:ea typeface="Lato" charset="0"/>
                <a:cs typeface="Lato" charset="0"/>
              </a:rPr>
              <a:t>SMACC</a:t>
            </a:r>
          </a:p>
        </p:txBody>
      </p:sp>
      <p:sp>
        <p:nvSpPr>
          <p:cNvPr id="31" name="Textfeld 1">
            <a:extLst>
              <a:ext uri="{FF2B5EF4-FFF2-40B4-BE49-F238E27FC236}">
                <a16:creationId xmlns:a16="http://schemas.microsoft.com/office/drawing/2014/main" id="{992245B8-6CBC-4815-912F-1D2CDF516805}"/>
              </a:ext>
            </a:extLst>
          </p:cNvPr>
          <p:cNvSpPr txBox="1"/>
          <p:nvPr/>
        </p:nvSpPr>
        <p:spPr>
          <a:xfrm>
            <a:off x="1309790" y="4772689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hteck 24">
            <a:extLst>
              <a:ext uri="{FF2B5EF4-FFF2-40B4-BE49-F238E27FC236}">
                <a16:creationId xmlns:a16="http://schemas.microsoft.com/office/drawing/2014/main" id="{53AD2DEC-1E21-40C0-9A77-9C8A10F2271D}"/>
              </a:ext>
            </a:extLst>
          </p:cNvPr>
          <p:cNvSpPr/>
          <p:nvPr/>
        </p:nvSpPr>
        <p:spPr>
          <a:xfrm>
            <a:off x="2266541" y="4562161"/>
            <a:ext cx="8490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1" i="0" u="none" strike="noStrike" kern="1200" cap="none" spc="0" normalizeH="0" baseline="0" noProof="0" err="1">
                <a:ln>
                  <a:noFill/>
                </a:ln>
                <a:effectLst/>
                <a:uLnTx/>
                <a:uFillTx/>
                <a:latin typeface="Lato" charset="0"/>
                <a:ea typeface="Lato" charset="0"/>
                <a:cs typeface="Lato" charset="0"/>
              </a:rPr>
              <a:t>with</a:t>
            </a:r>
            <a:endParaRPr kumimoji="0" lang="de-DE" sz="12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Lato" charset="0"/>
              <a:ea typeface="Lato" charset="0"/>
              <a:cs typeface="Lato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Lato" charset="0"/>
                <a:ea typeface="Lato" charset="0"/>
                <a:cs typeface="Lato" charset="0"/>
              </a:rPr>
              <a:t>SMACC</a:t>
            </a:r>
          </a:p>
        </p:txBody>
      </p:sp>
      <p:sp>
        <p:nvSpPr>
          <p:cNvPr id="33" name="Rechteck 25">
            <a:extLst>
              <a:ext uri="{FF2B5EF4-FFF2-40B4-BE49-F238E27FC236}">
                <a16:creationId xmlns:a16="http://schemas.microsoft.com/office/drawing/2014/main" id="{0FCEA185-D158-4277-96EF-7241D0EE0F54}"/>
              </a:ext>
            </a:extLst>
          </p:cNvPr>
          <p:cNvSpPr/>
          <p:nvPr/>
        </p:nvSpPr>
        <p:spPr>
          <a:xfrm>
            <a:off x="4053244" y="4562161"/>
            <a:ext cx="8490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Lato" charset="0"/>
                <a:ea typeface="Lato" charset="0"/>
                <a:cs typeface="Lato" charset="0"/>
              </a:rPr>
              <a:t>w/o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Lato" charset="0"/>
                <a:ea typeface="Lato" charset="0"/>
                <a:cs typeface="Lato" charset="0"/>
              </a:rPr>
              <a:t>SMACC</a:t>
            </a:r>
          </a:p>
        </p:txBody>
      </p:sp>
      <p:sp>
        <p:nvSpPr>
          <p:cNvPr id="34" name="Rechteck 26">
            <a:extLst>
              <a:ext uri="{FF2B5EF4-FFF2-40B4-BE49-F238E27FC236}">
                <a16:creationId xmlns:a16="http://schemas.microsoft.com/office/drawing/2014/main" id="{DF01830A-D28E-408D-AAF1-635AF5A1A41B}"/>
              </a:ext>
            </a:extLst>
          </p:cNvPr>
          <p:cNvSpPr/>
          <p:nvPr/>
        </p:nvSpPr>
        <p:spPr>
          <a:xfrm>
            <a:off x="5242223" y="4562161"/>
            <a:ext cx="8490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1" i="0" u="none" strike="noStrike" kern="1200" cap="none" spc="0" normalizeH="0" baseline="0" noProof="0" err="1">
                <a:ln>
                  <a:noFill/>
                </a:ln>
                <a:effectLst/>
                <a:uLnTx/>
                <a:uFillTx/>
                <a:latin typeface="Lato" charset="0"/>
                <a:ea typeface="Lato" charset="0"/>
                <a:cs typeface="Lato" charset="0"/>
              </a:rPr>
              <a:t>with</a:t>
            </a:r>
            <a:endParaRPr kumimoji="0" lang="de-DE" sz="12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Lato" charset="0"/>
              <a:ea typeface="Lato" charset="0"/>
              <a:cs typeface="Lato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Lato" charset="0"/>
                <a:ea typeface="Lato" charset="0"/>
                <a:cs typeface="Lato" charset="0"/>
              </a:rPr>
              <a:t>SMACC</a:t>
            </a:r>
          </a:p>
        </p:txBody>
      </p:sp>
      <p:sp>
        <p:nvSpPr>
          <p:cNvPr id="35" name="Rechteck 28">
            <a:extLst>
              <a:ext uri="{FF2B5EF4-FFF2-40B4-BE49-F238E27FC236}">
                <a16:creationId xmlns:a16="http://schemas.microsoft.com/office/drawing/2014/main" id="{9B41D3E0-31A6-4B98-ACB6-2D09F73626BA}"/>
              </a:ext>
            </a:extLst>
          </p:cNvPr>
          <p:cNvSpPr/>
          <p:nvPr/>
        </p:nvSpPr>
        <p:spPr>
          <a:xfrm>
            <a:off x="6976191" y="4562161"/>
            <a:ext cx="8490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Lato" charset="0"/>
                <a:ea typeface="Lato" charset="0"/>
                <a:cs typeface="Lato" charset="0"/>
              </a:rPr>
              <a:t>w/o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Lato" charset="0"/>
                <a:ea typeface="Lato" charset="0"/>
                <a:cs typeface="Lato" charset="0"/>
              </a:rPr>
              <a:t>SMACC</a:t>
            </a:r>
          </a:p>
        </p:txBody>
      </p:sp>
      <p:sp>
        <p:nvSpPr>
          <p:cNvPr id="36" name="Rechteck 29">
            <a:extLst>
              <a:ext uri="{FF2B5EF4-FFF2-40B4-BE49-F238E27FC236}">
                <a16:creationId xmlns:a16="http://schemas.microsoft.com/office/drawing/2014/main" id="{52F50E06-D2FE-45BC-AAD1-EF14191D8C10}"/>
              </a:ext>
            </a:extLst>
          </p:cNvPr>
          <p:cNvSpPr/>
          <p:nvPr/>
        </p:nvSpPr>
        <p:spPr>
          <a:xfrm>
            <a:off x="8199037" y="4562161"/>
            <a:ext cx="8490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1" i="0" u="none" strike="noStrike" kern="1200" cap="none" spc="0" normalizeH="0" baseline="0" noProof="0" err="1">
                <a:ln>
                  <a:noFill/>
                </a:ln>
                <a:effectLst/>
                <a:uLnTx/>
                <a:uFillTx/>
                <a:latin typeface="Lato" charset="0"/>
                <a:ea typeface="Lato" charset="0"/>
                <a:cs typeface="Lato" charset="0"/>
              </a:rPr>
              <a:t>with</a:t>
            </a:r>
            <a:endParaRPr kumimoji="0" lang="de-DE" sz="12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Lato" charset="0"/>
              <a:ea typeface="Lato" charset="0"/>
              <a:cs typeface="Lato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Lato" charset="0"/>
                <a:ea typeface="Lato" charset="0"/>
                <a:cs typeface="Lato" charset="0"/>
              </a:rPr>
              <a:t>SMACC</a:t>
            </a:r>
          </a:p>
        </p:txBody>
      </p:sp>
      <p:cxnSp>
        <p:nvCxnSpPr>
          <p:cNvPr id="37" name="Gerade Verbindung 30">
            <a:extLst>
              <a:ext uri="{FF2B5EF4-FFF2-40B4-BE49-F238E27FC236}">
                <a16:creationId xmlns:a16="http://schemas.microsoft.com/office/drawing/2014/main" id="{EE7C8AED-C6D6-424B-A878-09F4135678F0}"/>
              </a:ext>
            </a:extLst>
          </p:cNvPr>
          <p:cNvCxnSpPr/>
          <p:nvPr/>
        </p:nvCxnSpPr>
        <p:spPr>
          <a:xfrm>
            <a:off x="1032617" y="5043223"/>
            <a:ext cx="2160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31">
            <a:extLst>
              <a:ext uri="{FF2B5EF4-FFF2-40B4-BE49-F238E27FC236}">
                <a16:creationId xmlns:a16="http://schemas.microsoft.com/office/drawing/2014/main" id="{BFBA526F-2E26-4CC6-AFFC-5FB0BE2A7472}"/>
              </a:ext>
            </a:extLst>
          </p:cNvPr>
          <p:cNvCxnSpPr/>
          <p:nvPr/>
        </p:nvCxnSpPr>
        <p:spPr>
          <a:xfrm>
            <a:off x="3998079" y="5043223"/>
            <a:ext cx="2160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33">
            <a:extLst>
              <a:ext uri="{FF2B5EF4-FFF2-40B4-BE49-F238E27FC236}">
                <a16:creationId xmlns:a16="http://schemas.microsoft.com/office/drawing/2014/main" id="{9611DDAF-B021-491B-B5FD-2045C51D416C}"/>
              </a:ext>
            </a:extLst>
          </p:cNvPr>
          <p:cNvCxnSpPr/>
          <p:nvPr/>
        </p:nvCxnSpPr>
        <p:spPr>
          <a:xfrm>
            <a:off x="6913224" y="5043223"/>
            <a:ext cx="2160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34">
            <a:extLst>
              <a:ext uri="{FF2B5EF4-FFF2-40B4-BE49-F238E27FC236}">
                <a16:creationId xmlns:a16="http://schemas.microsoft.com/office/drawing/2014/main" id="{55FAE0CD-9D67-4ABE-AEBD-AFF92236D405}"/>
              </a:ext>
            </a:extLst>
          </p:cNvPr>
          <p:cNvCxnSpPr/>
          <p:nvPr/>
        </p:nvCxnSpPr>
        <p:spPr>
          <a:xfrm>
            <a:off x="2220617" y="4547691"/>
            <a:ext cx="972000" cy="0"/>
          </a:xfrm>
          <a:prstGeom prst="line">
            <a:avLst/>
          </a:prstGeom>
          <a:ln w="19050">
            <a:solidFill>
              <a:srgbClr val="FE7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36">
            <a:extLst>
              <a:ext uri="{FF2B5EF4-FFF2-40B4-BE49-F238E27FC236}">
                <a16:creationId xmlns:a16="http://schemas.microsoft.com/office/drawing/2014/main" id="{625D00FB-67A4-475E-BE70-DDD7BB61D02B}"/>
              </a:ext>
            </a:extLst>
          </p:cNvPr>
          <p:cNvCxnSpPr/>
          <p:nvPr/>
        </p:nvCxnSpPr>
        <p:spPr>
          <a:xfrm>
            <a:off x="3989422" y="4555014"/>
            <a:ext cx="9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37">
            <a:extLst>
              <a:ext uri="{FF2B5EF4-FFF2-40B4-BE49-F238E27FC236}">
                <a16:creationId xmlns:a16="http://schemas.microsoft.com/office/drawing/2014/main" id="{F576DB3C-B438-475F-AECB-E391109C4173}"/>
              </a:ext>
            </a:extLst>
          </p:cNvPr>
          <p:cNvCxnSpPr/>
          <p:nvPr/>
        </p:nvCxnSpPr>
        <p:spPr>
          <a:xfrm>
            <a:off x="5177422" y="4547691"/>
            <a:ext cx="972000" cy="0"/>
          </a:xfrm>
          <a:prstGeom prst="line">
            <a:avLst/>
          </a:prstGeom>
          <a:ln w="19050">
            <a:solidFill>
              <a:srgbClr val="FE7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38">
            <a:extLst>
              <a:ext uri="{FF2B5EF4-FFF2-40B4-BE49-F238E27FC236}">
                <a16:creationId xmlns:a16="http://schemas.microsoft.com/office/drawing/2014/main" id="{D0A079A6-2FDB-4715-BD2C-CD7CB934A2A7}"/>
              </a:ext>
            </a:extLst>
          </p:cNvPr>
          <p:cNvCxnSpPr/>
          <p:nvPr/>
        </p:nvCxnSpPr>
        <p:spPr>
          <a:xfrm>
            <a:off x="6913224" y="4555014"/>
            <a:ext cx="9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41">
            <a:extLst>
              <a:ext uri="{FF2B5EF4-FFF2-40B4-BE49-F238E27FC236}">
                <a16:creationId xmlns:a16="http://schemas.microsoft.com/office/drawing/2014/main" id="{E766A8ED-8C7E-4E3E-B833-5E7D455B5FAD}"/>
              </a:ext>
            </a:extLst>
          </p:cNvPr>
          <p:cNvCxnSpPr/>
          <p:nvPr/>
        </p:nvCxnSpPr>
        <p:spPr>
          <a:xfrm>
            <a:off x="8101224" y="4547691"/>
            <a:ext cx="972000" cy="0"/>
          </a:xfrm>
          <a:prstGeom prst="line">
            <a:avLst/>
          </a:prstGeom>
          <a:ln w="19050">
            <a:solidFill>
              <a:srgbClr val="FE7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21">
            <a:extLst>
              <a:ext uri="{FF2B5EF4-FFF2-40B4-BE49-F238E27FC236}">
                <a16:creationId xmlns:a16="http://schemas.microsoft.com/office/drawing/2014/main" id="{C95E2B96-6C83-4471-81DD-6631EB02D98F}"/>
              </a:ext>
            </a:extLst>
          </p:cNvPr>
          <p:cNvCxnSpPr>
            <a:cxnSpLocks/>
          </p:cNvCxnSpPr>
          <p:nvPr/>
        </p:nvCxnSpPr>
        <p:spPr>
          <a:xfrm>
            <a:off x="2718583" y="3391382"/>
            <a:ext cx="0" cy="398788"/>
          </a:xfrm>
          <a:prstGeom prst="straightConnector1">
            <a:avLst/>
          </a:prstGeom>
          <a:ln w="38100">
            <a:solidFill>
              <a:srgbClr val="FE70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62">
            <a:extLst>
              <a:ext uri="{FF2B5EF4-FFF2-40B4-BE49-F238E27FC236}">
                <a16:creationId xmlns:a16="http://schemas.microsoft.com/office/drawing/2014/main" id="{FE38F3B3-19B9-4B20-B735-9E5B0911D144}"/>
              </a:ext>
            </a:extLst>
          </p:cNvPr>
          <p:cNvSpPr/>
          <p:nvPr/>
        </p:nvSpPr>
        <p:spPr>
          <a:xfrm>
            <a:off x="2243784" y="2931822"/>
            <a:ext cx="15977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Lato Black" charset="0"/>
                <a:ea typeface="Lato Black" charset="0"/>
                <a:cs typeface="Lato Black" charset="0"/>
              </a:rPr>
              <a:t>- 95 %</a:t>
            </a:r>
            <a:endParaRPr kumimoji="0" lang="de-DE" sz="28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Lato" charset="0"/>
            </a:endParaRPr>
          </a:p>
        </p:txBody>
      </p:sp>
      <p:cxnSp>
        <p:nvCxnSpPr>
          <p:cNvPr id="47" name="Gerade Verbindung mit Pfeil 63">
            <a:extLst>
              <a:ext uri="{FF2B5EF4-FFF2-40B4-BE49-F238E27FC236}">
                <a16:creationId xmlns:a16="http://schemas.microsoft.com/office/drawing/2014/main" id="{3EF20E63-6071-4020-A63F-7016CE56160C}"/>
              </a:ext>
            </a:extLst>
          </p:cNvPr>
          <p:cNvCxnSpPr>
            <a:cxnSpLocks/>
          </p:cNvCxnSpPr>
          <p:nvPr/>
        </p:nvCxnSpPr>
        <p:spPr>
          <a:xfrm>
            <a:off x="5661603" y="3391382"/>
            <a:ext cx="0" cy="295992"/>
          </a:xfrm>
          <a:prstGeom prst="straightConnector1">
            <a:avLst/>
          </a:prstGeom>
          <a:ln w="38100">
            <a:solidFill>
              <a:srgbClr val="FE70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eck 64">
            <a:extLst>
              <a:ext uri="{FF2B5EF4-FFF2-40B4-BE49-F238E27FC236}">
                <a16:creationId xmlns:a16="http://schemas.microsoft.com/office/drawing/2014/main" id="{CCFF738F-AC0F-4CC4-893E-890650E444E7}"/>
              </a:ext>
            </a:extLst>
          </p:cNvPr>
          <p:cNvSpPr/>
          <p:nvPr/>
        </p:nvSpPr>
        <p:spPr>
          <a:xfrm>
            <a:off x="5177561" y="2937375"/>
            <a:ext cx="149666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Lato Black" charset="0"/>
                <a:ea typeface="Lato Black" charset="0"/>
                <a:cs typeface="Lato Black" charset="0"/>
              </a:rPr>
              <a:t>-80 %</a:t>
            </a:r>
            <a:endParaRPr kumimoji="0" lang="de-DE" sz="28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Lato" charset="0"/>
            </a:endParaRPr>
          </a:p>
        </p:txBody>
      </p:sp>
      <p:cxnSp>
        <p:nvCxnSpPr>
          <p:cNvPr id="49" name="Gerade Verbindung mit Pfeil 65">
            <a:extLst>
              <a:ext uri="{FF2B5EF4-FFF2-40B4-BE49-F238E27FC236}">
                <a16:creationId xmlns:a16="http://schemas.microsoft.com/office/drawing/2014/main" id="{3C2E287E-6CD7-4EC7-BE17-B2E56F3E80B6}"/>
              </a:ext>
            </a:extLst>
          </p:cNvPr>
          <p:cNvCxnSpPr>
            <a:cxnSpLocks/>
          </p:cNvCxnSpPr>
          <p:nvPr/>
        </p:nvCxnSpPr>
        <p:spPr>
          <a:xfrm>
            <a:off x="8578013" y="3391382"/>
            <a:ext cx="0" cy="187545"/>
          </a:xfrm>
          <a:prstGeom prst="straightConnector1">
            <a:avLst/>
          </a:prstGeom>
          <a:ln w="38100">
            <a:solidFill>
              <a:srgbClr val="FE70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hteck 66">
            <a:extLst>
              <a:ext uri="{FF2B5EF4-FFF2-40B4-BE49-F238E27FC236}">
                <a16:creationId xmlns:a16="http://schemas.microsoft.com/office/drawing/2014/main" id="{9727F6EC-098F-4E2C-8015-810ED9C664B9}"/>
              </a:ext>
            </a:extLst>
          </p:cNvPr>
          <p:cNvSpPr/>
          <p:nvPr/>
        </p:nvSpPr>
        <p:spPr>
          <a:xfrm>
            <a:off x="8121689" y="2870322"/>
            <a:ext cx="154970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Lato Black" charset="0"/>
                <a:ea typeface="Lato Black" charset="0"/>
                <a:cs typeface="Lato Black" charset="0"/>
              </a:rPr>
              <a:t>-65 %</a:t>
            </a:r>
            <a:endParaRPr kumimoji="0" lang="de-DE" sz="2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Lato" charset="0"/>
            </a:endParaRPr>
          </a:p>
        </p:txBody>
      </p:sp>
      <p:sp>
        <p:nvSpPr>
          <p:cNvPr id="51" name="Rechteck 61">
            <a:extLst>
              <a:ext uri="{FF2B5EF4-FFF2-40B4-BE49-F238E27FC236}">
                <a16:creationId xmlns:a16="http://schemas.microsoft.com/office/drawing/2014/main" id="{F6E36603-8243-4518-AD4C-6886196AF82F}"/>
              </a:ext>
            </a:extLst>
          </p:cNvPr>
          <p:cNvSpPr/>
          <p:nvPr/>
        </p:nvSpPr>
        <p:spPr>
          <a:xfrm>
            <a:off x="8091512" y="3479866"/>
            <a:ext cx="140769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Lato Black" charset="0"/>
                <a:ea typeface="Lato Black" charset="0"/>
                <a:cs typeface="Lato Black" charset="0"/>
              </a:rPr>
              <a:t>&lt;1 %</a:t>
            </a:r>
            <a:endParaRPr kumimoji="0" lang="de-DE" sz="32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Lato" charset="0"/>
            </a:endParaRPr>
          </a:p>
        </p:txBody>
      </p:sp>
      <p:sp>
        <p:nvSpPr>
          <p:cNvPr id="52" name="Rechteck 32">
            <a:extLst>
              <a:ext uri="{FF2B5EF4-FFF2-40B4-BE49-F238E27FC236}">
                <a16:creationId xmlns:a16="http://schemas.microsoft.com/office/drawing/2014/main" id="{34030A3F-C34F-474A-A89E-4558EBB83B66}"/>
              </a:ext>
            </a:extLst>
          </p:cNvPr>
          <p:cNvSpPr/>
          <p:nvPr/>
        </p:nvSpPr>
        <p:spPr>
          <a:xfrm>
            <a:off x="987459" y="6519487"/>
            <a:ext cx="455276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Lato" charset="0"/>
                <a:ea typeface="Lato" charset="0"/>
                <a:cs typeface="Lato" charset="0"/>
              </a:rPr>
              <a:t>Quelle: PWC Study; SMACC </a:t>
            </a:r>
            <a:r>
              <a:rPr kumimoji="0" lang="de-DE" sz="800" b="1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Lato" charset="0"/>
                <a:ea typeface="Lato" charset="0"/>
                <a:cs typeface="Lato" charset="0"/>
              </a:rPr>
              <a:t>customer</a:t>
            </a:r>
            <a:r>
              <a:rPr kumimoji="0" lang="de-DE" sz="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Lato" charset="0"/>
                <a:ea typeface="Lato" charset="0"/>
                <a:cs typeface="Lato" charset="0"/>
              </a:rPr>
              <a:t> </a:t>
            </a:r>
            <a:r>
              <a:rPr kumimoji="0" lang="de-DE" sz="800" b="1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Lato" charset="0"/>
                <a:ea typeface="Lato" charset="0"/>
                <a:cs typeface="Lato" charset="0"/>
              </a:rPr>
              <a:t>results</a:t>
            </a:r>
            <a:endParaRPr kumimoji="0" lang="de-DE" sz="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53" name="Titel 3">
            <a:extLst>
              <a:ext uri="{FF2B5EF4-FFF2-40B4-BE49-F238E27FC236}">
                <a16:creationId xmlns:a16="http://schemas.microsoft.com/office/drawing/2014/main" id="{23BB48A9-CCAD-481A-822A-D5A6D5A3E2C9}"/>
              </a:ext>
            </a:extLst>
          </p:cNvPr>
          <p:cNvSpPr txBox="1">
            <a:spLocks/>
          </p:cNvSpPr>
          <p:nvPr/>
        </p:nvSpPr>
        <p:spPr>
          <a:xfrm>
            <a:off x="884890" y="803572"/>
            <a:ext cx="9310669" cy="1274854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dirty="0" err="1">
                <a:ln>
                  <a:noFill/>
                </a:ln>
                <a:effectLst/>
                <a:uLnTx/>
                <a:uFillTx/>
                <a:latin typeface="Lato" panose="020F0502020204030203" pitchFamily="34" charset="0"/>
                <a:ea typeface="Lato Heavy" charset="0"/>
                <a:cs typeface="Lato Heavy" charset="0"/>
              </a:rPr>
              <a:t>Korzyści</a:t>
            </a:r>
            <a:r>
              <a:rPr kumimoji="0" lang="en-US" sz="3600" b="1" i="0" u="none" strike="noStrike" kern="1200" cap="none" spc="0" normalizeH="0" baseline="0" dirty="0">
                <a:ln>
                  <a:noFill/>
                </a:ln>
                <a:effectLst/>
                <a:uLnTx/>
                <a:uFillTx/>
                <a:latin typeface="Lato" panose="020F0502020204030203" pitchFamily="34" charset="0"/>
                <a:ea typeface="Lato Heavy" charset="0"/>
                <a:cs typeface="Lato Heavy" charset="0"/>
              </a:rPr>
              <a:t> </a:t>
            </a:r>
            <a:r>
              <a:rPr kumimoji="0" lang="en-US" sz="3600" b="1" i="0" u="none" strike="noStrike" kern="1200" cap="none" spc="0" normalizeH="0" baseline="0" dirty="0" err="1">
                <a:ln>
                  <a:noFill/>
                </a:ln>
                <a:effectLst/>
                <a:uLnTx/>
                <a:uFillTx/>
                <a:latin typeface="Lato" panose="020F0502020204030203" pitchFamily="34" charset="0"/>
                <a:ea typeface="Lato Heavy" charset="0"/>
                <a:cs typeface="Lato Heavy" charset="0"/>
              </a:rPr>
              <a:t>Naszego</a:t>
            </a:r>
            <a:r>
              <a:rPr kumimoji="0" lang="en-US" sz="3600" b="1" i="0" u="none" strike="noStrike" kern="1200" cap="none" spc="0" normalizeH="0" baseline="0" dirty="0">
                <a:ln>
                  <a:noFill/>
                </a:ln>
                <a:effectLst/>
                <a:uLnTx/>
                <a:uFillTx/>
                <a:latin typeface="Lato" panose="020F0502020204030203" pitchFamily="34" charset="0"/>
                <a:ea typeface="Lato Heavy" charset="0"/>
                <a:cs typeface="Lato Heavy" charset="0"/>
              </a:rPr>
              <a:t> </a:t>
            </a:r>
            <a:r>
              <a:rPr kumimoji="0" lang="en-US" sz="3600" b="1" i="0" u="none" strike="noStrike" kern="1200" cap="none" spc="0" normalizeH="0" baseline="0" dirty="0" err="1">
                <a:ln>
                  <a:noFill/>
                </a:ln>
                <a:effectLst/>
                <a:uLnTx/>
                <a:uFillTx/>
                <a:latin typeface="Lato" panose="020F0502020204030203" pitchFamily="34" charset="0"/>
                <a:ea typeface="Lato Heavy" charset="0"/>
                <a:cs typeface="Lato Heavy" charset="0"/>
              </a:rPr>
              <a:t>Rozwiazania</a:t>
            </a:r>
            <a:endParaRPr kumimoji="0" lang="en-US" sz="3600" b="1" i="0" u="none" strike="noStrike" kern="1200" cap="none" spc="0" normalizeH="0" baseline="0" dirty="0">
              <a:ln>
                <a:noFill/>
              </a:ln>
              <a:effectLst/>
              <a:uLnTx/>
              <a:uFillTx/>
              <a:latin typeface="Lato" panose="020F0502020204030203" pitchFamily="34" charset="0"/>
              <a:ea typeface="Lato Heavy" charset="0"/>
              <a:cs typeface="Lato Heavy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C696C13-379F-4075-BFB1-1F6E1AFFBA54}"/>
              </a:ext>
            </a:extLst>
          </p:cNvPr>
          <p:cNvSpPr txBox="1"/>
          <p:nvPr/>
        </p:nvSpPr>
        <p:spPr>
          <a:xfrm>
            <a:off x="0" y="6446579"/>
            <a:ext cx="486888" cy="41142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fld id="{7BAF7BEC-97D0-483B-82C8-67EF5BBABE24}" type="slidenum">
              <a:rPr lang="de-DE" sz="1600" smtClean="0">
                <a:solidFill>
                  <a:schemeClr val="bg1"/>
                </a:solidFill>
                <a:latin typeface="Lato" panose="020F0502020204030203" pitchFamily="34" charset="0"/>
              </a:rPr>
              <a:t>2</a:t>
            </a:fld>
            <a:endParaRPr lang="de-DE" sz="1600">
              <a:solidFill>
                <a:schemeClr val="bg1"/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91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3">
            <a:extLst>
              <a:ext uri="{FF2B5EF4-FFF2-40B4-BE49-F238E27FC236}">
                <a16:creationId xmlns:a16="http://schemas.microsoft.com/office/drawing/2014/main" id="{2A579378-C41C-43ED-A464-A7E22929D545}"/>
              </a:ext>
            </a:extLst>
          </p:cNvPr>
          <p:cNvSpPr txBox="1">
            <a:spLocks/>
          </p:cNvSpPr>
          <p:nvPr/>
        </p:nvSpPr>
        <p:spPr>
          <a:xfrm>
            <a:off x="878842" y="804678"/>
            <a:ext cx="10423142" cy="918516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de-DE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1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" panose="020F0502020204030203" pitchFamily="34" charset="0"/>
                <a:ea typeface="Lato Heavy" charset="0"/>
                <a:cs typeface="Lato Heavy" charset="0"/>
              </a:defRPr>
            </a:lvl1pPr>
          </a:lstStyle>
          <a:p>
            <a:r>
              <a:rPr lang="en-US" dirty="0" err="1">
                <a:solidFill>
                  <a:schemeClr val="tx1"/>
                </a:solidFill>
              </a:rPr>
              <a:t>Klienci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130C03-C78E-4F0F-97A1-BDE8B863FD4D}"/>
              </a:ext>
            </a:extLst>
          </p:cNvPr>
          <p:cNvSpPr txBox="1"/>
          <p:nvPr/>
        </p:nvSpPr>
        <p:spPr>
          <a:xfrm>
            <a:off x="0" y="6446579"/>
            <a:ext cx="486888" cy="41142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fld id="{7BAF7BEC-97D0-483B-82C8-67EF5BBABE24}" type="slidenum">
              <a:rPr lang="de-DE" sz="1600" smtClean="0">
                <a:solidFill>
                  <a:schemeClr val="bg1"/>
                </a:solidFill>
                <a:latin typeface="Lato" panose="020F0502020204030203" pitchFamily="34" charset="0"/>
              </a:rPr>
              <a:t>3</a:t>
            </a:fld>
            <a:endParaRPr lang="de-DE" sz="1600">
              <a:solidFill>
                <a:schemeClr val="bg1"/>
              </a:solidFill>
              <a:latin typeface="Lato" panose="020F0502020204030203" pitchFamily="34" charset="0"/>
            </a:endParaRPr>
          </a:p>
        </p:txBody>
      </p:sp>
      <p:pic>
        <p:nvPicPr>
          <p:cNvPr id="1028" name="Picture 4" descr="Datei:Allgemeine Ortskrankenkasse logo.svg">
            <a:extLst>
              <a:ext uri="{FF2B5EF4-FFF2-40B4-BE49-F238E27FC236}">
                <a16:creationId xmlns:a16="http://schemas.microsoft.com/office/drawing/2014/main" id="{AD34AE40-6815-468D-A968-AE923CBC87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425" y="3116149"/>
            <a:ext cx="1843714" cy="859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ile:Deutsche Bank-Logo.svg">
            <a:extLst>
              <a:ext uri="{FF2B5EF4-FFF2-40B4-BE49-F238E27FC236}">
                <a16:creationId xmlns:a16="http://schemas.microsoft.com/office/drawing/2014/main" id="{276D3E47-351F-4126-ADB9-690BD5C7B5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8148" y="2118689"/>
            <a:ext cx="3060339" cy="590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Image result for accenture logo">
            <a:extLst>
              <a:ext uri="{FF2B5EF4-FFF2-40B4-BE49-F238E27FC236}">
                <a16:creationId xmlns:a16="http://schemas.microsoft.com/office/drawing/2014/main" id="{4EAA4664-50F7-473E-8C18-2714F6929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6861" y="3451316"/>
            <a:ext cx="2914322" cy="796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0" descr="Image result for hellofresh logo">
            <a:extLst>
              <a:ext uri="{FF2B5EF4-FFF2-40B4-BE49-F238E27FC236}">
                <a16:creationId xmlns:a16="http://schemas.microsoft.com/office/drawing/2014/main" id="{785E1D07-29B3-4649-A081-E5461A2AFA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8005" y="2922674"/>
            <a:ext cx="1993990" cy="199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mage result for bmb gruppe logo">
            <a:extLst>
              <a:ext uri="{FF2B5EF4-FFF2-40B4-BE49-F238E27FC236}">
                <a16:creationId xmlns:a16="http://schemas.microsoft.com/office/drawing/2014/main" id="{96307B69-E353-4F14-A2AF-64DAB6D21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0630" y="4382649"/>
            <a:ext cx="1332509" cy="1332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10" descr="Image result for deloitte logo">
            <a:extLst>
              <a:ext uri="{FF2B5EF4-FFF2-40B4-BE49-F238E27FC236}">
                <a16:creationId xmlns:a16="http://schemas.microsoft.com/office/drawing/2014/main" id="{6BB0B363-59A7-4CF7-B874-AA283672E2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6751" y="2358896"/>
            <a:ext cx="2100354" cy="4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Image result for mckinsey logo">
            <a:extLst>
              <a:ext uri="{FF2B5EF4-FFF2-40B4-BE49-F238E27FC236}">
                <a16:creationId xmlns:a16="http://schemas.microsoft.com/office/drawing/2014/main" id="{3BA8007F-B2CD-4F50-B2E7-617198A167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4934" y="5102136"/>
            <a:ext cx="4280096" cy="535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Image result for ey logo">
            <a:extLst>
              <a:ext uri="{FF2B5EF4-FFF2-40B4-BE49-F238E27FC236}">
                <a16:creationId xmlns:a16="http://schemas.microsoft.com/office/drawing/2014/main" id="{C8A757AB-9B6D-4A99-B53E-820FC8DB32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378"/>
          <a:stretch/>
        </p:blipFill>
        <p:spPr bwMode="auto">
          <a:xfrm>
            <a:off x="8027156" y="2202330"/>
            <a:ext cx="1274077" cy="1007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4B8899B-CDFB-1B49-B379-05696AAE4614}"/>
              </a:ext>
            </a:extLst>
          </p:cNvPr>
          <p:cNvSpPr txBox="1"/>
          <p:nvPr/>
        </p:nvSpPr>
        <p:spPr>
          <a:xfrm>
            <a:off x="693019" y="3378467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 fontScale="25000" lnSpcReduction="20000"/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8040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1418</TotalTime>
  <Words>71</Words>
  <Application>Microsoft Macintosh PowerPoint</Application>
  <PresentationFormat>Widescreen</PresentationFormat>
  <Paragraphs>35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Lato</vt:lpstr>
      <vt:lpstr>Lato</vt:lpstr>
      <vt:lpstr>Lato Black</vt:lpstr>
      <vt:lpstr>Lato Heavy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charlotte.simon@gmx.net</dc:creator>
  <cp:lastModifiedBy>Wojciech Barczynski</cp:lastModifiedBy>
  <cp:revision>42</cp:revision>
  <cp:lastPrinted>2018-09-17T23:47:00Z</cp:lastPrinted>
  <dcterms:created xsi:type="dcterms:W3CDTF">1601-01-01T00:00:00Z</dcterms:created>
  <dcterms:modified xsi:type="dcterms:W3CDTF">2018-09-17T23:49:34Z</dcterms:modified>
</cp:coreProperties>
</file>

<file path=docProps/thumbnail.jpeg>
</file>